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85" r:id="rId2"/>
  </p:sldMasterIdLst>
  <p:notesMasterIdLst>
    <p:notesMasterId r:id="rId26"/>
  </p:notesMasterIdLst>
  <p:sldIdLst>
    <p:sldId id="256" r:id="rId3"/>
    <p:sldId id="258" r:id="rId4"/>
    <p:sldId id="302" r:id="rId5"/>
    <p:sldId id="303" r:id="rId6"/>
    <p:sldId id="304" r:id="rId7"/>
    <p:sldId id="305" r:id="rId8"/>
    <p:sldId id="306" r:id="rId9"/>
    <p:sldId id="307" r:id="rId10"/>
    <p:sldId id="310" r:id="rId11"/>
    <p:sldId id="309" r:id="rId12"/>
    <p:sldId id="312" r:id="rId13"/>
    <p:sldId id="313" r:id="rId14"/>
    <p:sldId id="311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Quantico" panose="020B0604020202020204" charset="0"/>
      <p:regular r:id="rId31"/>
      <p:bold r:id="rId32"/>
      <p:italic r:id="rId33"/>
      <p:boldItalic r:id="rId34"/>
    </p:embeddedFont>
    <p:embeddedFont>
      <p:font typeface="Tahoma" panose="020B0604030504040204" pitchFamily="34" charset="0"/>
      <p:regular r:id="rId35"/>
      <p:bold r:id="rId36"/>
    </p:embeddedFont>
    <p:embeddedFont>
      <p:font typeface="Titillium Web" panose="020B0604020202020204" charset="0"/>
      <p:regular r:id="rId37"/>
      <p:bold r:id="rId38"/>
      <p:italic r:id="rId39"/>
      <p:boldItalic r:id="rId40"/>
    </p:embeddedFont>
    <p:embeddedFont>
      <p:font typeface="Titillium Web Light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8DFEC2-9ADE-4F89-B062-7612BAD287C1}">
  <a:tblStyle styleId="{478DFEC2-9ADE-4F89-B062-7612BAD287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84" autoAdjust="0"/>
  </p:normalViewPr>
  <p:slideViewPr>
    <p:cSldViewPr snapToGrid="0">
      <p:cViewPr varScale="1">
        <p:scale>
          <a:sx n="104" d="100"/>
          <a:sy n="104" d="100"/>
        </p:scale>
        <p:origin x="1280" y="6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Do this with your visual presentation: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Don’t start with the eye charts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Walk through your concept slowly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Periodically ensure that people are following with your walk through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9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13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Co-leader - Austin VMUG &amp; PowerShell User Group</a:t>
            </a:r>
          </a:p>
          <a:p>
            <a:pPr marL="285750" indent="-285750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Green hat, big grin and the loud "Howdy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Y'all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.“</a:t>
            </a:r>
          </a:p>
          <a:p>
            <a:pPr marL="285750" indent="-285750"/>
            <a:endParaRPr lang="en-US" sz="1100" dirty="0">
              <a:solidFill>
                <a:schemeClr val="bg1">
                  <a:lumMod val="95000"/>
                </a:schemeClr>
              </a:solidFill>
              <a:latin typeface="Titillium Web Light" panose="020B0604020202020204" charset="0"/>
            </a:endParaRPr>
          </a:p>
          <a:p>
            <a:pPr marL="285750" indent="-285750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Push yourself outside of your comfort zone</a:t>
            </a:r>
          </a:p>
          <a:p>
            <a:pPr marL="285750" indent="-285750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Learn more about any topic of interest</a:t>
            </a:r>
          </a:p>
          <a:p>
            <a:pPr marL="285750" indent="-285750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Stop letting fear keep you from sharing with others</a:t>
            </a:r>
          </a:p>
          <a:p>
            <a:pPr marL="285750" indent="-285750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Share your knowledge (Perspective is important)</a:t>
            </a:r>
          </a:p>
          <a:p>
            <a:pPr marL="285750" indent="-285750"/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Teach whatever you can (Be The Master)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Merriam-Webster: “the act or process of using words, sounds, signs, or behaviors to express or exchange information or to express your ideas, thoughts, feelings, etc., to someone else.”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Google: “the imparting or exchanging of information by speaking, writing, or using some other medium” and “means of sending or receiving information, such as telephone lines/computers.”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Effective communications (by Joe): Ensuring that you &amp; your audience are both understood, and feel that it was a successful exchange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50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Perceptions/Notions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What Prevents Effective Communication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Your emotions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Others’ emotions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Stress and other external influences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Lack of focus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Personality as Code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Change your defaults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8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Smart people focus absorbing as much knowledge as possible and showing the world that they’re cleverer than average, whereas wise people also find knowledge within and aren’t so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focussed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showing it off.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It's easier for a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wise person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to gain knowledge than for a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smart person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to gain judgment. The obvious difference is that being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smart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a process of learning while being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a product of experience.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Smart person learns from their mistakes, wise person learns from the mistakes that others have already made.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61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HINT: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It's your job, but it's probably not the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57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2 Parts to the Message: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Sending the message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Receiving (and interpreting) the message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Make sure you are both understood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Ask open-ended questions to promote discussion &amp; comprehension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5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Body language &amp; engagement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Barrier for many people who are not comfortable with interpersonal communications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Key indicator of people being non-receptive, disinterested or lacking confidence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Eye contact, eye contact, eye contact!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Be relaxed, keep an open stance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Distractions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Laptops, phones, e-mail, chat – ask for people’s attention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Some distractions are external to your exchange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Not all distractions can be avoided or controlled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39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Delivery methods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Are you using the right medium?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Are you explaining your concept in simple or easy to follow terms?  (Avoid acronym soup)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Are people in your audience visual or auditory learners?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Even for auditory learners, images can make abstract concepts easier to follow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18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3192" y="247650"/>
            <a:ext cx="8446008" cy="400050"/>
          </a:xfrm>
        </p:spPr>
        <p:txBody>
          <a:bodyPr anchor="t"/>
          <a:lstStyle>
            <a:lvl1pPr>
              <a:defRPr sz="3000">
                <a:solidFill>
                  <a:srgbClr val="003D7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0050" y="821531"/>
            <a:ext cx="8382000" cy="971550"/>
          </a:xfrm>
        </p:spPr>
        <p:txBody>
          <a:bodyPr/>
          <a:lstStyle>
            <a:lvl1pPr>
              <a:buFont typeface="Arial" pitchFamily="34" charset="0"/>
              <a:buNone/>
              <a:defRPr sz="1800" b="0" i="1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6524625" y="4892560"/>
            <a:ext cx="23431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>
                <a:solidFill>
                  <a:schemeClr val="bg2">
                    <a:lumMod val="75000"/>
                  </a:schemeClr>
                </a:solidFill>
              </a:rPr>
              <a:t>© 2010 VMware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64403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0" y="338141"/>
            <a:ext cx="8472356" cy="2500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95270" y="840580"/>
            <a:ext cx="8472357" cy="3455195"/>
          </a:xfrm>
        </p:spPr>
        <p:txBody>
          <a:bodyPr/>
          <a:lstStyle>
            <a:lvl1pPr marL="233357" indent="-233357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Line 6"/>
          <p:cNvSpPr>
            <a:spLocks noChangeShapeType="1"/>
          </p:cNvSpPr>
          <p:nvPr userDrawn="1"/>
        </p:nvSpPr>
        <p:spPr bwMode="auto">
          <a:xfrm>
            <a:off x="295270" y="690237"/>
            <a:ext cx="8472356" cy="0"/>
          </a:xfrm>
          <a:prstGeom prst="line">
            <a:avLst/>
          </a:prstGeom>
          <a:noFill/>
          <a:ln w="52197">
            <a:solidFill>
              <a:srgbClr val="003D7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/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 bwMode="white">
          <a:xfrm>
            <a:off x="376373" y="4577655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l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34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23938"/>
            <a:ext cx="8425225" cy="384524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99918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701" r:id="rId3"/>
    <p:sldLayoutId id="214748370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3424AE-75DC-4CCF-BB99-70B400EC69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DBA6AED-5505-4803-975C-7E97A7F2E372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CA2634F3-5498-4965-9E9D-5E3B247EBD57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7D3DA75-4A0A-43F9-81BF-A091C56D3928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509716E-1C87-4648-B6E5-FB196940947A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76AEB1B1-090A-4455-B434-CAC10FE92B62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9CFEA8E-C290-4D24-B803-1A7AA2CE9DDD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000BE5F-B286-4422-9345-82933F78EF54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2DC34FF-61FE-432F-9D44-D1546A1BAF1F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1B5FA44D-EDCE-4A90-8099-E59D62D0DA64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5A5B0C3-59C2-4689-B51B-15961E27A02A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06199B64-A946-43C8-B7E2-CA58E1D99EA7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765B88A-993B-4556-BB5B-AB58A1DC784B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B23E7A94-8D95-4E63-AE3C-EE14CABFB5E2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4421D1A-2AB9-4FA8-A918-3403CC7690AA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BD89958-457F-4603-84DF-838299614799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3DF2B05-EB71-4D4F-9CA5-9B56CC63F456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CA21CF3-8D41-4347-BC67-D358791DBD94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A94ACC44-6F6F-4078-A4D3-A11537A7A323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5A68C43-5150-4512-808B-88D1FC31C2E7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8DF256DF-652A-4B65-A397-BAC62F8207C9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2AC503-1712-41CD-BAB7-9281D9734F20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397BB443-5C39-474E-A4A9-CA0167917FC9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0DBDCA6D-BE8E-455D-9403-4D03644F10E4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3885E596-191C-47CA-97B5-F6BF5E73037C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8B020BD-96DB-4050-81A4-6FD0A2E63416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F11E944-3D73-4CE5-9EB6-F1C0245F654E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380B25A9-A347-4494-83EC-308CB2C4EE5E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0E2D052-763F-430D-A193-7C83E0E9BF33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334B770-3C1A-45F6-90A7-0DC28EBDD0E4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582128F8-2859-4775-84A7-BB9D1A0E5AFD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6CE70EC-2A75-4494-AC0B-1A014449473D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90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300" y="212264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Being Effective at Technical Communication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B2EDBC5-9156-49A1-ABF6-68C891EEE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00" y="3303147"/>
            <a:ext cx="7193400" cy="374700"/>
          </a:xfrm>
        </p:spPr>
        <p:txBody>
          <a:bodyPr/>
          <a:lstStyle/>
          <a:p>
            <a:r>
              <a:rPr lang="en-US" dirty="0"/>
              <a:t>Technology Not Required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B2306-70FA-4F41-9D6D-2E4300227CF0}"/>
              </a:ext>
            </a:extLst>
          </p:cNvPr>
          <p:cNvSpPr txBox="1"/>
          <p:nvPr/>
        </p:nvSpPr>
        <p:spPr>
          <a:xfrm>
            <a:off x="4628408" y="4445820"/>
            <a:ext cx="5163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u="sng" dirty="0">
                <a:solidFill>
                  <a:schemeClr val="bg1">
                    <a:lumMod val="75000"/>
                  </a:schemeClr>
                </a:solidFill>
                <a:latin typeface="Titillium Web Light" panose="020B0604020202020204" charset="0"/>
              </a:rPr>
              <a:t>http://bit.ly/VMUG-BETC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3FA7-C6B9-4DDF-84B4-8E893202BA4F}"/>
              </a:ext>
            </a:extLst>
          </p:cNvPr>
          <p:cNvSpPr txBox="1"/>
          <p:nvPr/>
        </p:nvSpPr>
        <p:spPr>
          <a:xfrm>
            <a:off x="1113837" y="3954874"/>
            <a:ext cx="3972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a.k.a. You Suck At Communicating  (Thanks Ariel)</a:t>
            </a:r>
          </a:p>
        </p:txBody>
      </p:sp>
      <p:pic>
        <p:nvPicPr>
          <p:cNvPr id="1026" name="Picture 2" descr="Nature of Technical Communication">
            <a:extLst>
              <a:ext uri="{FF2B5EF4-FFF2-40B4-BE49-F238E27FC236}">
                <a16:creationId xmlns:a16="http://schemas.microsoft.com/office/drawing/2014/main" id="{166AC694-4B0D-415E-83FF-99A1C407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888" y="57615"/>
            <a:ext cx="1937040" cy="188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Non-verbal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Body language &amp; engagement</a:t>
            </a:r>
          </a:p>
          <a:p>
            <a:pPr lvl="1"/>
            <a:endParaRPr lang="en-US" sz="1800" dirty="0">
              <a:solidFill>
                <a:schemeClr val="bg1">
                  <a:lumMod val="95000"/>
                </a:schemeClr>
              </a:solidFill>
              <a:latin typeface="Titillium Web Light" panose="020B0604020202020204" charset="0"/>
            </a:endParaRP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Distractions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  <a:latin typeface="Titillium Web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73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Visual Medium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728C74-14D3-444C-932F-B0E684AC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742114"/>
            <a:ext cx="7571532" cy="431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56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Visual Medium</a:t>
            </a:r>
          </a:p>
        </p:txBody>
      </p:sp>
      <p:pic>
        <p:nvPicPr>
          <p:cNvPr id="2050" name="Picture 2" descr="https://s4.51cto.com/oss/201906/13/821d21f1179498a6e389d52f2ffb9225.png-wh_651x-s_1554279107.png">
            <a:extLst>
              <a:ext uri="{FF2B5EF4-FFF2-40B4-BE49-F238E27FC236}">
                <a16:creationId xmlns:a16="http://schemas.microsoft.com/office/drawing/2014/main" id="{FDD26F03-6FE7-4482-944D-C8F4DD15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6" y="729343"/>
            <a:ext cx="2812506" cy="42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2F8A0E-86E0-46FA-9CBB-B02D039A0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658" y="3275667"/>
            <a:ext cx="3332504" cy="1807115"/>
          </a:xfrm>
          <a:prstGeom prst="rect">
            <a:avLst/>
          </a:prstGeom>
        </p:spPr>
      </p:pic>
      <p:pic>
        <p:nvPicPr>
          <p:cNvPr id="2052" name="Picture 4" descr="https://portworx.com/wp-content/uploads/2019/03/Portworx-CNCF-Vendors.png">
            <a:extLst>
              <a:ext uri="{FF2B5EF4-FFF2-40B4-BE49-F238E27FC236}">
                <a16:creationId xmlns:a16="http://schemas.microsoft.com/office/drawing/2014/main" id="{8535A9EF-3D75-47F9-8058-E1B64D48C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619" y="840843"/>
            <a:ext cx="4068077" cy="263637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ED8885-1133-4E9D-970E-CC81DA9C53B3}"/>
              </a:ext>
            </a:extLst>
          </p:cNvPr>
          <p:cNvCxnSpPr/>
          <p:nvPr/>
        </p:nvCxnSpPr>
        <p:spPr bwMode="auto">
          <a:xfrm>
            <a:off x="3542659" y="871977"/>
            <a:ext cx="0" cy="3677885"/>
          </a:xfrm>
          <a:prstGeom prst="line">
            <a:avLst/>
          </a:prstGeom>
          <a:solidFill>
            <a:srgbClr val="0095D3"/>
          </a:solidFill>
          <a:ln w="444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5828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Delivery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u="sng" dirty="0">
              <a:solidFill>
                <a:schemeClr val="bg1">
                  <a:lumMod val="95000"/>
                </a:schemeClr>
              </a:solidFill>
              <a:latin typeface="Titillium Web Light" panose="020B0604020202020204" charset="0"/>
            </a:endParaRPr>
          </a:p>
          <a:p>
            <a:pPr indent="0">
              <a:buNone/>
            </a:pPr>
            <a:r>
              <a:rPr lang="en-US" sz="1800" u="sng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PRO TIP: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 Be mindful of color blindness with slides or images (red/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grn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, bl/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grn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, bl/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brn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)</a:t>
            </a:r>
            <a:endParaRPr lang="en-US" sz="1800" u="sng" dirty="0">
              <a:solidFill>
                <a:schemeClr val="bg1">
                  <a:lumMod val="95000"/>
                </a:schemeClr>
              </a:solidFill>
              <a:latin typeface="Titillium Web Light" panose="020B0604020202020204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2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Personality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What are your motivations?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What are your goals?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What drives your interest?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Do you know what these answers are for people in your audience?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Emotions come into play, again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  <a:latin typeface="Titillium Web Light" panose="020B0604020202020204" charset="0"/>
            </a:endParaRP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True Colors</a:t>
            </a:r>
          </a:p>
        </p:txBody>
      </p:sp>
    </p:spTree>
    <p:extLst>
      <p:ext uri="{BB962C8B-B14F-4D97-AF65-F5344CB8AC3E}">
        <p14:creationId xmlns:p14="http://schemas.microsoft.com/office/powerpoint/2010/main" val="260801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Back It Up - My story from the near beginning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Boss was Yellow (fun focused), CIO was Gold (task focused)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How I discovered I was a Green (PURE technologist)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How that was publicly presented to me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The challenge after the training - Cut off from technology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How many seats on a boat?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Assigned Homework?  It's a book report?!?!?!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Team Miracle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8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Tell a 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Bring the audience with you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Make a personal connection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Draw in your audience (or pull them back 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1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Respect &amp; Empathy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Friendliness - Just Be Kind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We're all in this together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My #1 Rule – Don’t be a “Duck”  (Didn’t want to be crude)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Don't hold grudges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Open-Mindedness &amp; Awareness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Be willing to change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Break out of your box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Encourage others to grow and change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The party is better when we're all invited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6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Confidence &amp; Persuasiveness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Hearts &amp; Minds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Not selling or tricking anyone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Let others reach their own conclusions and compare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Be Patient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  <a:latin typeface="Titillium Web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6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 idx="4294967295"/>
          </p:nvPr>
        </p:nvSpPr>
        <p:spPr>
          <a:xfrm>
            <a:off x="3265400" y="1394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4"/>
                </a:solidFill>
              </a:rPr>
              <a:t>Howdy!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4294967295"/>
          </p:nvPr>
        </p:nvSpPr>
        <p:spPr>
          <a:xfrm>
            <a:off x="3265400" y="2548744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I’m J</a:t>
            </a:r>
            <a:r>
              <a:rPr lang="en-US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oe Houghes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I am here because I am a VMUG leader &amp; I love to get people engaged and learning.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 @jhoughes or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sz="1800" u="sng" dirty="0">
                <a:solidFill>
                  <a:schemeClr val="dk1"/>
                </a:solidFill>
              </a:rPr>
              <a:t>fullstackgeek.net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u="sng" dirty="0">
              <a:solidFill>
                <a:schemeClr val="dk1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b="1" u="sng" dirty="0">
                <a:solidFill>
                  <a:schemeClr val="dk1"/>
                </a:solidFill>
              </a:rPr>
              <a:t>http://bit.ly/VMUG-BETC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</a:t>
            </a:fld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449CAE4-C65D-4DAB-B09A-B70A2C70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41" y="1337915"/>
            <a:ext cx="1842614" cy="24676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Sound Bytes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Crucial Conversations - It's Not About Communication, it's About Results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Showing Our True Colors - Understand Your &amp; Their Values, Needs, Strengths, Joys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Personality Lingo - Identifying your Personality; Breaking Out of a Box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Verbal Judo - The Gentle Art of Persuasion; What Not to Say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High Five! - None of Us Is As Smart As All Of Us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Soft Skills - Software developer's life manual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  <a:latin typeface="Titillium Web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Do this for yourself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You will have greater personal success if you do this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Better relationships with family &amp; friends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Better business relationships &amp; status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Fewer instances of misunderstanding makes all things of 1+ persons easier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Go fast versus go far</a:t>
            </a:r>
          </a:p>
        </p:txBody>
      </p:sp>
    </p:spTree>
    <p:extLst>
      <p:ext uri="{BB962C8B-B14F-4D97-AF65-F5344CB8AC3E}">
        <p14:creationId xmlns:p14="http://schemas.microsoft.com/office/powerpoint/2010/main" val="2173225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Book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5270" y="764380"/>
            <a:ext cx="8472357" cy="3455195"/>
          </a:xfrm>
        </p:spPr>
        <p:txBody>
          <a:bodyPr numCol="2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*Crucial Conversations (It's Not About Communication, I's About Results)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*Showing Our True Colors (Understand Your &amp; Their Values, Needs, Strengths, Joys)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*Personality Lingo (Identifying your Personality - Breaking Out of a Box)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*Verbal Judo (The Gentle Art of Persuasion - What Not to Say)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*High Five! (None of Us Is As Smart As All Of Us)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*Soft Skills (Software developer's life manual)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 How to Win Friends &amp; Influence People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Presence: Bringing Your Boldest Self to Your Biggest Challenges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The Naked Presenter: Delivering Powerful Presentations With or Without Slides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The 17 Essential Qualities of a Team Player: Becoming the Kind of Person Every Team Wants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Great Work, Great Career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The Back of the Napkin (Expanded Edition): Solving Problems &amp; Selling Ideas with Pictures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 Switch: How to Change Things When Change Is Hard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Reclaiming Conversation: The Power of Talk in a Digital 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The Secret Lives of Introverts: Inside Our Hidden World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solidFill>
                <a:schemeClr val="bg1">
                  <a:lumMod val="95000"/>
                </a:schemeClr>
              </a:solidFill>
              <a:latin typeface="Titillium Web Light" panose="020B0604020202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Quiet: The Power of Introverts in a World That Can't Stop Talking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Never Split the Difference: Negotiating As If Your Life Depended On 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The No Asshole Rule: Building a Civilized Workplace and Surviving One That Isn't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Stress Less, Accomplish More: Meditation for Extraordinary Performance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Math with Bad Drawings: Illuminating the Ideas That Shape Our Reality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Ego Is the Enemy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Talk Like TED: The 9 Public-Speaking Secrets of the World's Top Minds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TED Talks: The Official TED Guide to Public Speaking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solidFill>
                <a:schemeClr val="bg1">
                  <a:lumMod val="95000"/>
                </a:schemeClr>
              </a:solidFill>
              <a:latin typeface="Titillium Web Light" panose="020B060402020202020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 </a:t>
            </a:r>
            <a:r>
              <a:rPr lang="en-US" sz="900" u="sng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Management Focused (team leadership as well):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An Elegant Puzzle: Systems of Engineering Management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The Manager's Path: A Guide for Tech Leaders Navigating Growth and Change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The Ideal Team Player: How to Recognize and Cultivate The Three Essential Virtues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Unlearn: Let Go of Past Success to Achieve Extraordinary Results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Team Players and Teamwork: New Strategies for Developing Successful Collaboration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The Five Dysfunctions of a Team: A Leadership Fable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163370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>
            <a:spLocks noGrp="1"/>
          </p:cNvSpPr>
          <p:nvPr>
            <p:ph type="ctrTitle" idx="4294967295"/>
          </p:nvPr>
        </p:nvSpPr>
        <p:spPr>
          <a:xfrm>
            <a:off x="3128808" y="369848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4"/>
                </a:solidFill>
              </a:rPr>
              <a:t>Thanks!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294967295"/>
          </p:nvPr>
        </p:nvSpPr>
        <p:spPr>
          <a:xfrm>
            <a:off x="3288214" y="1573770"/>
            <a:ext cx="4852800" cy="23490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Resources</a:t>
            </a:r>
          </a:p>
          <a:p>
            <a:pPr marL="0" lvl="0" indent="0">
              <a:buNone/>
            </a:pPr>
            <a:r>
              <a:rPr lang="en-US" sz="1800" b="1" u="sng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http://bit.ly/VMUG-BETC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@jhoughes (Twitter)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&amp; joe@fullstackgeek.net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13" name="Google Shape;313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16" name="Google Shape;316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B03666B-250D-4293-828F-A3F222D8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27" y="2808593"/>
            <a:ext cx="1432962" cy="1919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Be Like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Push yourself outside of your comfort zone</a:t>
            </a:r>
          </a:p>
          <a:p>
            <a:pPr marL="285750" indent="-285750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Learn more about any topic of interest</a:t>
            </a:r>
          </a:p>
          <a:p>
            <a:pPr marL="285750" indent="-285750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Stop letting fear keep you from sharing with others</a:t>
            </a:r>
          </a:p>
          <a:p>
            <a:pPr marL="285750" indent="-285750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Share your knowledge (Perspective is important)</a:t>
            </a:r>
          </a:p>
          <a:p>
            <a:pPr marL="285750" indent="-285750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Teach whatever you can (Be The Master)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6FAD2-C11E-45CA-8A15-C5D67517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996" y="849045"/>
            <a:ext cx="1354734" cy="1755523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81480FD-FC55-4C0A-855B-457FCA69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73" r="8773"/>
          <a:stretch>
            <a:fillRect/>
          </a:stretch>
        </p:blipFill>
        <p:spPr>
          <a:xfrm>
            <a:off x="6143241" y="847726"/>
            <a:ext cx="1448581" cy="17568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A6828-8CF5-4A11-BBB4-DD368DEC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242" y="2604567"/>
            <a:ext cx="2705489" cy="15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96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What are we here to talk about?	(My Own Failings)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Definitions of communication/effective communications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Merriam-Webster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Google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Effective communications (by Joe)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  <a:latin typeface="Titillium Web Light" panose="020B0604020202020204" charset="0"/>
            </a:endParaRP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What's the real point?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Getting the message across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Getting YOUR message across</a:t>
            </a:r>
          </a:p>
          <a:p>
            <a:endParaRPr lang="en-US" dirty="0">
              <a:latin typeface="Titillium Web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Why should you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Critical to your relationships in life, not just business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Consider how you communicate with:</a:t>
            </a:r>
          </a:p>
          <a:p>
            <a:pPr lvl="2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Spouse/partner/significant other</a:t>
            </a:r>
          </a:p>
          <a:p>
            <a:pPr lvl="2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Children</a:t>
            </a:r>
          </a:p>
          <a:p>
            <a:pPr lvl="2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Parents / Close Family</a:t>
            </a:r>
          </a:p>
          <a:p>
            <a:pPr lvl="2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Co-workers – especially ones you may not be fond of</a:t>
            </a:r>
          </a:p>
          <a:p>
            <a:pPr lvl="2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“Man on the Street”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Communications enable connections – especially social ones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Don’t be A$$hole Joe</a:t>
            </a:r>
          </a:p>
        </p:txBody>
      </p:sp>
    </p:spTree>
    <p:extLst>
      <p:ext uri="{BB962C8B-B14F-4D97-AF65-F5344CB8AC3E}">
        <p14:creationId xmlns:p14="http://schemas.microsoft.com/office/powerpoint/2010/main" val="122597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What are you bring to the conversation (unconsciously)?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Perceptions/Notions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What Prevents Effective Communication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Your emotions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Others’ emotions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Stress and other external influences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Lack of focus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Personality as Code</a:t>
            </a: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Change your defaults</a:t>
            </a:r>
          </a:p>
        </p:txBody>
      </p:sp>
    </p:spTree>
    <p:extLst>
      <p:ext uri="{BB962C8B-B14F-4D97-AF65-F5344CB8AC3E}">
        <p14:creationId xmlns:p14="http://schemas.microsoft.com/office/powerpoint/2010/main" val="411457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Know Your Audience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Look for background connections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Areas of common understanding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Smart person vs wise person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Don’t repeat mistakes without change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Peers are effective tools; you may need their support</a:t>
            </a:r>
          </a:p>
        </p:txBody>
      </p:sp>
    </p:spTree>
    <p:extLst>
      <p:ext uri="{BB962C8B-B14F-4D97-AF65-F5344CB8AC3E}">
        <p14:creationId xmlns:p14="http://schemas.microsoft.com/office/powerpoint/2010/main" val="236509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Learn You Some Business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Speak to your Audience in THEIR terms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Know what is important to your business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Is IT / technology really your business?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Technical Fellow of Cafeterias</a:t>
            </a:r>
          </a:p>
          <a:p>
            <a:endParaRPr lang="en-US" sz="1800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u="sng" dirty="0">
                <a:solidFill>
                  <a:schemeClr val="bg1">
                    <a:lumMod val="95000"/>
                  </a:schemeClr>
                </a:solidFill>
              </a:rPr>
              <a:t>PRO TIP: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	Your job belongs to your employer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	Your career belongs to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35D-3975-47EC-AEE0-423EE1B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Quantico" panose="020B0604020202020204" charset="0"/>
              </a:rPr>
              <a:t>Actively Listen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40736-8EDB-4AE2-962A-4348E8314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Listen as much as you speak, if not more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Necessary for 2-way communication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2 Parts to the Message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Listen, Repeat, Get &amp; Give Feedback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tillium Web Light" panose="020B0604020202020204" charset="0"/>
              </a:rPr>
              <a:t>Make sure you are both understood</a:t>
            </a:r>
          </a:p>
          <a:p>
            <a:pPr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4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neral slides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1582</Words>
  <Application>Microsoft Office PowerPoint</Application>
  <PresentationFormat>On-screen Show (16:9)</PresentationFormat>
  <Paragraphs>213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Titillium Web Light</vt:lpstr>
      <vt:lpstr>Calibri</vt:lpstr>
      <vt:lpstr>Tahoma</vt:lpstr>
      <vt:lpstr>Quantico</vt:lpstr>
      <vt:lpstr>Wingdings</vt:lpstr>
      <vt:lpstr>Titillium Web</vt:lpstr>
      <vt:lpstr>Arial</vt:lpstr>
      <vt:lpstr>Juno template</vt:lpstr>
      <vt:lpstr>General slides</vt:lpstr>
      <vt:lpstr>Being Effective at Technical Communication</vt:lpstr>
      <vt:lpstr>Howdy!</vt:lpstr>
      <vt:lpstr>Be Like Me</vt:lpstr>
      <vt:lpstr>What are we here to talk about? (My Own Failings)</vt:lpstr>
      <vt:lpstr>Why should you Care?</vt:lpstr>
      <vt:lpstr>What are you bring to the conversation (unconsciously)?</vt:lpstr>
      <vt:lpstr>Know Your Audience</vt:lpstr>
      <vt:lpstr>Learn You Some Business</vt:lpstr>
      <vt:lpstr>Actively Listen</vt:lpstr>
      <vt:lpstr>Non-verbal Communications</vt:lpstr>
      <vt:lpstr>Visual Medium</vt:lpstr>
      <vt:lpstr>Visual Medium</vt:lpstr>
      <vt:lpstr>Delivery method</vt:lpstr>
      <vt:lpstr>Personality Types</vt:lpstr>
      <vt:lpstr>Back It Up - My story from the near beginning</vt:lpstr>
      <vt:lpstr>Tell a Story</vt:lpstr>
      <vt:lpstr>Respect &amp; Empathy</vt:lpstr>
      <vt:lpstr>Open-Mindedness &amp; Awareness</vt:lpstr>
      <vt:lpstr>Confidence &amp; Persuasiveness</vt:lpstr>
      <vt:lpstr>Sound Bytes</vt:lpstr>
      <vt:lpstr>Do this for yourself</vt:lpstr>
      <vt:lpstr>Book Recommendations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Effective at Technical Communication</dc:title>
  <dc:creator>Joseph Houghes</dc:creator>
  <cp:lastModifiedBy>Joseph Houghes</cp:lastModifiedBy>
  <cp:revision>19</cp:revision>
  <dcterms:modified xsi:type="dcterms:W3CDTF">2021-06-21T22:49:19Z</dcterms:modified>
</cp:coreProperties>
</file>